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2004" y="306"/>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4719" cy="465614"/>
          </a:xfrm>
          <a:prstGeom prst="rect">
            <a:avLst/>
          </a:prstGeom>
        </p:spPr>
        <p:txBody>
          <a:bodyPr vert="horz" lIns="93357" tIns="46678" rIns="93357" bIns="46678" rtlCol="0"/>
          <a:lstStyle>
            <a:lvl1pPr algn="l">
              <a:defRPr sz="1200"/>
            </a:lvl1pPr>
          </a:lstStyle>
          <a:p>
            <a:endParaRPr lang="en-US" dirty="0"/>
          </a:p>
        </p:txBody>
      </p:sp>
      <p:sp>
        <p:nvSpPr>
          <p:cNvPr id="3" name="Date Placeholder 2"/>
          <p:cNvSpPr>
            <a:spLocks noGrp="1"/>
          </p:cNvSpPr>
          <p:nvPr>
            <p:ph type="dt" idx="1"/>
          </p:nvPr>
        </p:nvSpPr>
        <p:spPr>
          <a:xfrm>
            <a:off x="3979931" y="0"/>
            <a:ext cx="3044719" cy="465614"/>
          </a:xfrm>
          <a:prstGeom prst="rect">
            <a:avLst/>
          </a:prstGeom>
        </p:spPr>
        <p:txBody>
          <a:bodyPr vert="horz" lIns="93357" tIns="46678" rIns="93357" bIns="46678" rtlCol="0"/>
          <a:lstStyle>
            <a:lvl1pPr algn="r">
              <a:defRPr sz="1200"/>
            </a:lvl1pPr>
          </a:lstStyle>
          <a:p>
            <a:fld id="{1CBDE7D8-0417-4E06-836F-0888E59002BE}" type="datetimeFigureOut">
              <a:rPr lang="en-US" smtClean="0"/>
              <a:pPr/>
              <a:t>8/6/2025</a:t>
            </a:fld>
            <a:endParaRPr lang="en-US" dirty="0"/>
          </a:p>
        </p:txBody>
      </p:sp>
      <p:sp>
        <p:nvSpPr>
          <p:cNvPr id="4" name="Slide Image Placeholder 3"/>
          <p:cNvSpPr>
            <a:spLocks noGrp="1" noRot="1" noChangeAspect="1"/>
          </p:cNvSpPr>
          <p:nvPr>
            <p:ph type="sldImg" idx="2"/>
          </p:nvPr>
        </p:nvSpPr>
        <p:spPr>
          <a:xfrm>
            <a:off x="1185863" y="698500"/>
            <a:ext cx="4654550" cy="3492500"/>
          </a:xfrm>
          <a:prstGeom prst="rect">
            <a:avLst/>
          </a:prstGeom>
          <a:noFill/>
          <a:ln w="12700">
            <a:solidFill>
              <a:prstClr val="black"/>
            </a:solidFill>
          </a:ln>
        </p:spPr>
        <p:txBody>
          <a:bodyPr vert="horz" lIns="93357" tIns="46678" rIns="93357" bIns="46678"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57" tIns="46678" rIns="93357" bIns="4667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5045"/>
            <a:ext cx="3044719" cy="465614"/>
          </a:xfrm>
          <a:prstGeom prst="rect">
            <a:avLst/>
          </a:prstGeom>
        </p:spPr>
        <p:txBody>
          <a:bodyPr vert="horz" lIns="93357" tIns="46678" rIns="93357" bIns="4667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1" y="8845045"/>
            <a:ext cx="3044719" cy="465614"/>
          </a:xfrm>
          <a:prstGeom prst="rect">
            <a:avLst/>
          </a:prstGeom>
        </p:spPr>
        <p:txBody>
          <a:bodyPr vert="horz" lIns="93357" tIns="46678" rIns="93357" bIns="46678" rtlCol="0" anchor="b"/>
          <a:lstStyle>
            <a:lvl1pPr algn="r">
              <a:defRPr sz="1200"/>
            </a:lvl1pPr>
          </a:lstStyle>
          <a:p>
            <a:fld id="{E1A97A74-77C9-4504-8303-DDF01284BDB1}" type="slidenum">
              <a:rPr lang="en-US" smtClean="0"/>
              <a:pPr/>
              <a:t>‹#›</a:t>
            </a:fld>
            <a:endParaRPr lang="en-US" dirty="0"/>
          </a:p>
        </p:txBody>
      </p:sp>
    </p:spTree>
    <p:extLst>
      <p:ext uri="{BB962C8B-B14F-4D97-AF65-F5344CB8AC3E}">
        <p14:creationId xmlns:p14="http://schemas.microsoft.com/office/powerpoint/2010/main" val="3324528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A97A74-77C9-4504-8303-DDF01284BDB1}" type="slidenum">
              <a:rPr lang="en-US" smtClean="0"/>
              <a:pPr/>
              <a:t>2</a:t>
            </a:fld>
            <a:endParaRPr lang="en-US" dirty="0"/>
          </a:p>
        </p:txBody>
      </p:sp>
    </p:spTree>
    <p:extLst>
      <p:ext uri="{BB962C8B-B14F-4D97-AF65-F5344CB8AC3E}">
        <p14:creationId xmlns:p14="http://schemas.microsoft.com/office/powerpoint/2010/main" val="3385097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A97A74-77C9-4504-8303-DDF01284BDB1}" type="slidenum">
              <a:rPr lang="en-US" smtClean="0"/>
              <a:pPr/>
              <a:t>3</a:t>
            </a:fld>
            <a:endParaRPr lang="en-US" dirty="0"/>
          </a:p>
        </p:txBody>
      </p:sp>
    </p:spTree>
    <p:extLst>
      <p:ext uri="{BB962C8B-B14F-4D97-AF65-F5344CB8AC3E}">
        <p14:creationId xmlns:p14="http://schemas.microsoft.com/office/powerpoint/2010/main" val="2253487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9299B5-9E1E-46B7-9889-F613FDE49DFB}" type="datetimeFigureOut">
              <a:rPr lang="en-US" smtClean="0"/>
              <a:pPr/>
              <a:t>8/6/2025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EBFCDE-AE15-4E96-9A51-C1C790FF93F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9299B5-9E1E-46B7-9889-F613FDE49DFB}" type="datetimeFigureOut">
              <a:rPr lang="en-US" smtClean="0"/>
              <a:pPr/>
              <a:t>8/6/2025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BFCDE-AE15-4E96-9A51-C1C790FF93F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dirty="0"/>
              <a:t>HOW TO WRITE A BUSINESS PLAN</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4" name="Rectangle 3"/>
          <p:cNvSpPr/>
          <p:nvPr/>
        </p:nvSpPr>
        <p:spPr>
          <a:xfrm>
            <a:off x="457200" y="2133600"/>
            <a:ext cx="8229600" cy="2800767"/>
          </a:xfrm>
          <a:prstGeom prst="rect">
            <a:avLst/>
          </a:prstGeom>
        </p:spPr>
        <p:txBody>
          <a:bodyPr wrap="square">
            <a:spAutoFit/>
          </a:bodyPr>
          <a:lstStyle/>
          <a:p>
            <a:pPr algn="ctr"/>
            <a:r>
              <a:rPr lang="en-US" sz="4400" b="1" dirty="0"/>
              <a:t>WRITING A BUSINESS PLAN</a:t>
            </a:r>
            <a:br>
              <a:rPr lang="en-US" sz="4400" dirty="0"/>
            </a:br>
            <a:r>
              <a:rPr lang="en-US" sz="4400" b="1" dirty="0"/>
              <a:t> </a:t>
            </a:r>
            <a:br>
              <a:rPr lang="en-US" sz="4400" dirty="0"/>
            </a:br>
            <a:r>
              <a:rPr lang="en-US" sz="4400" b="1" dirty="0"/>
              <a:t>… GETTING STARTED …</a:t>
            </a:r>
            <a:br>
              <a:rPr lang="en-US" sz="4400" dirty="0"/>
            </a:b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04800"/>
            <a:ext cx="8229600" cy="5821363"/>
          </a:xfrm>
        </p:spPr>
        <p:txBody>
          <a:bodyPr>
            <a:noAutofit/>
          </a:bodyPr>
          <a:lstStyle/>
          <a:p>
            <a:pPr>
              <a:buNone/>
            </a:pPr>
            <a:r>
              <a:rPr lang="en-US" sz="1400" dirty="0"/>
              <a:t> </a:t>
            </a:r>
            <a:r>
              <a:rPr lang="en-US" sz="1400" b="1" dirty="0"/>
              <a:t>III - EXECUTIVE SUMMARY (</a:t>
            </a:r>
            <a:r>
              <a:rPr lang="en-US" sz="1400" b="1" u="sng" dirty="0"/>
              <a:t>TO BE WRITTEN WHEN BP IS COMPLETED</a:t>
            </a:r>
            <a:r>
              <a:rPr lang="en-US" sz="1400" b="1" dirty="0"/>
              <a:t>)*</a:t>
            </a:r>
            <a:endParaRPr lang="en-US" sz="1400" dirty="0"/>
          </a:p>
          <a:p>
            <a:pPr>
              <a:buNone/>
            </a:pPr>
            <a:r>
              <a:rPr lang="en-US" sz="1400" dirty="0"/>
              <a:t>The Executive Summary is a concise (3-4 pages) version of your Business Plan. </a:t>
            </a:r>
          </a:p>
          <a:p>
            <a:pPr>
              <a:buNone/>
            </a:pPr>
            <a:r>
              <a:rPr lang="en-US" sz="1400" dirty="0"/>
              <a:t>*</a:t>
            </a:r>
            <a:r>
              <a:rPr lang="en-US" sz="1400" b="1" dirty="0"/>
              <a:t>However, if you are only writing an Executive Summary for your Business, instead of a Business Plan, please make sure that the Executive Summary is easy to read, holds the reader’s attention, and answers enough questions so the reader would be interested in seeing your full BP (yes, you will still have to write it!).  At a minimum, the Executive Summary should contain:</a:t>
            </a:r>
          </a:p>
          <a:p>
            <a:pPr>
              <a:buNone/>
            </a:pPr>
            <a:endParaRPr lang="en-US" sz="1400" b="1" dirty="0"/>
          </a:p>
          <a:p>
            <a:pPr lvl="0"/>
            <a:r>
              <a:rPr lang="en-US" sz="1400" dirty="0"/>
              <a:t>Mission / Vision Statement</a:t>
            </a:r>
          </a:p>
          <a:p>
            <a:pPr lvl="0"/>
            <a:endParaRPr lang="en-US" sz="1400" dirty="0"/>
          </a:p>
          <a:p>
            <a:pPr lvl="0"/>
            <a:r>
              <a:rPr lang="en-US" sz="1400" dirty="0"/>
              <a:t>What your Business is about</a:t>
            </a:r>
          </a:p>
          <a:p>
            <a:pPr lvl="0"/>
            <a:endParaRPr lang="en-US" sz="1400" dirty="0"/>
          </a:p>
          <a:p>
            <a:pPr lvl="0"/>
            <a:r>
              <a:rPr lang="en-US" sz="1400" dirty="0"/>
              <a:t>Why your Business is BETTER than other similarly-situated businesses</a:t>
            </a:r>
          </a:p>
          <a:p>
            <a:pPr lvl="0"/>
            <a:endParaRPr lang="en-US" sz="1400" dirty="0"/>
          </a:p>
          <a:p>
            <a:pPr lvl="0"/>
            <a:r>
              <a:rPr lang="en-US" sz="1400" dirty="0"/>
              <a:t>The Potential for Market growth</a:t>
            </a:r>
          </a:p>
          <a:p>
            <a:pPr lvl="0"/>
            <a:endParaRPr lang="en-US" sz="1400" dirty="0"/>
          </a:p>
          <a:p>
            <a:pPr lvl="0"/>
            <a:r>
              <a:rPr lang="en-US" sz="1400" dirty="0"/>
              <a:t>Current situation (Are you looking for a loan, for investment, for a lease???) and why (do you intend to open another site; buy equipment; hire additional staff?</a:t>
            </a:r>
          </a:p>
          <a:p>
            <a:pPr lvl="0"/>
            <a:endParaRPr lang="en-US" sz="1400" dirty="0"/>
          </a:p>
          <a:p>
            <a:pPr lvl="0"/>
            <a:r>
              <a:rPr lang="en-US" sz="1400" dirty="0"/>
              <a:t>If looking for an investor, speak </a:t>
            </a:r>
            <a:r>
              <a:rPr lang="en-US" sz="1400" u="sng" dirty="0"/>
              <a:t>generally</a:t>
            </a:r>
            <a:r>
              <a:rPr lang="en-US" sz="1400" dirty="0"/>
              <a:t> about repayment (this means that you don’t state a specific monetary amount, percentage of the business or how many years for repayment, until you have spoken to an interested investor). However, you can speak generally about procedure: Repayment every month, or every quarter, etc. </a:t>
            </a:r>
          </a:p>
          <a:p>
            <a:pPr lvl="0"/>
            <a:endParaRPr lang="en-US" sz="1400" dirty="0"/>
          </a:p>
          <a:p>
            <a:pPr lvl="0"/>
            <a:r>
              <a:rPr lang="en-US" sz="1400" dirty="0"/>
              <a:t>Future of your business (within a 3-5 year period: </a:t>
            </a:r>
            <a:r>
              <a:rPr lang="en-US" sz="1400" dirty="0" err="1"/>
              <a:t>eg</a:t>
            </a:r>
            <a:r>
              <a:rPr lang="en-US" sz="1400" dirty="0"/>
              <a:t>. if not expanding right now, do you intend to do that in the future; are you negotiating to merge with another business; if a restaurant, do you intend to market your own sauce? Etc. )</a:t>
            </a:r>
          </a:p>
          <a:p>
            <a:pPr>
              <a:buNone/>
            </a:pPr>
            <a:r>
              <a:rPr lang="en-US" sz="1400"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b="1" dirty="0"/>
              <a:t>IV – MISSION/VISION STATEMENT</a:t>
            </a:r>
            <a:endParaRPr lang="en-US" dirty="0"/>
          </a:p>
          <a:p>
            <a:pPr>
              <a:buNone/>
            </a:pPr>
            <a:r>
              <a:rPr lang="en-US" b="1" dirty="0"/>
              <a:t>(Note: the mission comes from the head, the vision comes from the heart.) </a:t>
            </a:r>
            <a:endParaRPr lang="en-US" dirty="0"/>
          </a:p>
          <a:p>
            <a:pPr>
              <a:buNone/>
            </a:pPr>
            <a:r>
              <a:rPr lang="en-US" b="1" dirty="0"/>
              <a:t>Mission statement </a:t>
            </a:r>
            <a:r>
              <a:rPr lang="en-US" dirty="0"/>
              <a:t>(comes from the head) is a brief statement( 3-4 sentences) that describes your business, i.e. the product or service that you are selling.</a:t>
            </a:r>
            <a:r>
              <a:rPr lang="en-US" b="1" dirty="0"/>
              <a:t>  The Vision statement </a:t>
            </a:r>
            <a:r>
              <a:rPr lang="en-US" dirty="0"/>
              <a:t>(comes from the heart) is the moral/ethical motivation for having your business: </a:t>
            </a:r>
            <a:r>
              <a:rPr lang="en-US" dirty="0" err="1"/>
              <a:t>eg</a:t>
            </a:r>
            <a:r>
              <a:rPr lang="en-US" dirty="0"/>
              <a:t>: “you have a Mexican restaurant, located on 116</a:t>
            </a:r>
            <a:r>
              <a:rPr lang="en-US" baseline="30000" dirty="0"/>
              <a:t>th</a:t>
            </a:r>
            <a:r>
              <a:rPr lang="en-US" dirty="0"/>
              <a:t> Street in El Barrio, specializing in food from the Mexican region of Zacatecas.  You started your restaurant business because you want your customers to enjoy your mother’s healthy food recipes, cooked without a lot of salt or fat, using authentic products, imported from Mexico”.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838200"/>
            <a:ext cx="8153400" cy="5287963"/>
          </a:xfrm>
        </p:spPr>
        <p:txBody>
          <a:bodyPr>
            <a:normAutofit fontScale="70000" lnSpcReduction="20000"/>
          </a:bodyPr>
          <a:lstStyle/>
          <a:p>
            <a:pPr>
              <a:buNone/>
            </a:pPr>
            <a:r>
              <a:rPr lang="en-US" dirty="0"/>
              <a:t> </a:t>
            </a:r>
            <a:r>
              <a:rPr lang="en-US" b="1" dirty="0"/>
              <a:t>V – COMPANY DESCRIPTION/ OWNERSHIP</a:t>
            </a:r>
            <a:endParaRPr lang="en-US" dirty="0"/>
          </a:p>
          <a:p>
            <a:pPr lvl="0">
              <a:buNone/>
            </a:pPr>
            <a:r>
              <a:rPr lang="en-US" b="1" dirty="0"/>
              <a:t>COMPANY:</a:t>
            </a:r>
            <a:endParaRPr lang="en-US" dirty="0"/>
          </a:p>
          <a:p>
            <a:pPr lvl="0"/>
            <a:r>
              <a:rPr lang="en-US" dirty="0"/>
              <a:t>Name and Legal Structure of the Company (See handout material)</a:t>
            </a:r>
          </a:p>
          <a:p>
            <a:pPr lvl="0"/>
            <a:r>
              <a:rPr lang="en-US" dirty="0"/>
              <a:t>How long has the company been in existence (i.e. history and current status)</a:t>
            </a:r>
          </a:p>
          <a:p>
            <a:pPr lvl="0"/>
            <a:r>
              <a:rPr lang="en-US" dirty="0"/>
              <a:t>Why was it created (Note: describe any commitment to social responsibility issues, such as green environment; no cruelty to animals, etc.)</a:t>
            </a:r>
          </a:p>
          <a:p>
            <a:pPr lvl="0"/>
            <a:r>
              <a:rPr lang="en-US" dirty="0"/>
              <a:t>Describe your product (start to finish: research*, development, creation/manufacturing, distribution)</a:t>
            </a:r>
          </a:p>
          <a:p>
            <a:pPr lvl="0"/>
            <a:r>
              <a:rPr lang="en-US" dirty="0"/>
              <a:t>*Describe the industry</a:t>
            </a:r>
          </a:p>
          <a:p>
            <a:pPr lvl="0"/>
            <a:r>
              <a:rPr lang="en-US" dirty="0"/>
              <a:t>What is your location and why?</a:t>
            </a:r>
          </a:p>
          <a:p>
            <a:pPr lvl="0"/>
            <a:r>
              <a:rPr lang="en-US" dirty="0"/>
              <a:t>What are your hours of operation</a:t>
            </a:r>
          </a:p>
          <a:p>
            <a:pPr lvl="0"/>
            <a:r>
              <a:rPr lang="en-US" dirty="0"/>
              <a:t>How many employees do you have?</a:t>
            </a:r>
          </a:p>
          <a:p>
            <a:pPr>
              <a:buNone/>
            </a:pPr>
            <a:r>
              <a:rPr lang="en-US" b="1" dirty="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a:t>OWNERSHIP</a:t>
            </a:r>
            <a:endParaRPr lang="en-US" dirty="0"/>
          </a:p>
          <a:p>
            <a:pPr lvl="0"/>
            <a:r>
              <a:rPr lang="en-US" dirty="0"/>
              <a:t>Who are the owners (full 100%?) or partial owners?</a:t>
            </a:r>
          </a:p>
          <a:p>
            <a:pPr lvl="0"/>
            <a:r>
              <a:rPr lang="en-US" dirty="0"/>
              <a:t>If applicable, who are the other owners?</a:t>
            </a:r>
          </a:p>
          <a:p>
            <a:pPr lvl="0"/>
            <a:r>
              <a:rPr lang="en-US" dirty="0"/>
              <a:t>Background/Experience of the owners and staff;</a:t>
            </a:r>
          </a:p>
          <a:p>
            <a:pPr lvl="0"/>
            <a:r>
              <a:rPr lang="en-US" dirty="0"/>
              <a:t>Who is on the Board of Directors (C Corp or S Corp)</a:t>
            </a:r>
          </a:p>
          <a:p>
            <a:pPr lvl="0"/>
            <a:r>
              <a:rPr lang="en-US" dirty="0"/>
              <a:t>Professional Affiliations: Accountant/Attorney/ Insurance Agent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a:t>VI – OBJECTIVES / KEYS TO SUCCESS</a:t>
            </a:r>
            <a:endParaRPr lang="en-US" dirty="0"/>
          </a:p>
          <a:p>
            <a:pPr lvl="0"/>
            <a:r>
              <a:rPr lang="en-US" dirty="0"/>
              <a:t>What are your short-term goals?</a:t>
            </a:r>
          </a:p>
          <a:p>
            <a:pPr lvl="0"/>
            <a:r>
              <a:rPr lang="en-US" dirty="0"/>
              <a:t>What is your timetable for accomplishing your goals?</a:t>
            </a:r>
          </a:p>
          <a:p>
            <a:pPr lvl="0"/>
            <a:r>
              <a:rPr lang="en-US" dirty="0"/>
              <a:t>What is YOUR measure of success? (note: this could be profits; franchise; legacy; fame; family participation, etc.) </a:t>
            </a:r>
          </a:p>
          <a:p>
            <a:pPr lvl="0"/>
            <a:r>
              <a:rPr lang="en-US" dirty="0"/>
              <a:t>What do you need in order to succeed? ( Is it a great location; more employees; specialized employees; entertainment; better equipment; better marketing of your business; a loan/investor; an additional product or service in-house/</a:t>
            </a:r>
            <a:r>
              <a:rPr lang="en-US" dirty="0" err="1"/>
              <a:t>eg</a:t>
            </a:r>
            <a:r>
              <a:rPr lang="en-US" dirty="0"/>
              <a:t> .different beer or additional training)</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pPr>
              <a:buNone/>
            </a:pPr>
            <a:r>
              <a:rPr lang="en-US" b="1" dirty="0"/>
              <a:t>VII-TARGET MARKET</a:t>
            </a:r>
            <a:endParaRPr lang="en-US" dirty="0"/>
          </a:p>
          <a:p>
            <a:pPr lvl="0"/>
            <a:r>
              <a:rPr lang="en-US" dirty="0"/>
              <a:t>Profile your typical client: age, gender, education, socioeconomic level, lifestyles: (</a:t>
            </a:r>
            <a:r>
              <a:rPr lang="en-US" dirty="0" err="1"/>
              <a:t>eg</a:t>
            </a:r>
            <a:r>
              <a:rPr lang="en-US" dirty="0"/>
              <a:t>. vegetarian, weight-loss minded; exercise prone; etc.), area (geographic or internet?)</a:t>
            </a:r>
          </a:p>
          <a:p>
            <a:pPr lvl="0"/>
            <a:endParaRPr lang="en-US" dirty="0"/>
          </a:p>
          <a:p>
            <a:pPr>
              <a:buNone/>
            </a:pPr>
            <a:r>
              <a:rPr lang="en-US" b="1" dirty="0"/>
              <a:t>VIII- WHO IS YOUR COMPETITION</a:t>
            </a:r>
            <a:endParaRPr lang="en-US" dirty="0"/>
          </a:p>
          <a:p>
            <a:r>
              <a:rPr lang="en-US" dirty="0"/>
              <a:t>(Note: Competition sells products/services similar to yours and has the capacity to access your target market)</a:t>
            </a:r>
          </a:p>
          <a:p>
            <a:pPr lvl="0"/>
            <a:r>
              <a:rPr lang="en-US" dirty="0"/>
              <a:t>Provide a brief description of your top competitors</a:t>
            </a:r>
          </a:p>
          <a:p>
            <a:pPr lvl="0"/>
            <a:r>
              <a:rPr lang="en-US" dirty="0"/>
              <a:t>Describe why your product/service is BETTER than your competition:</a:t>
            </a:r>
          </a:p>
          <a:p>
            <a:pPr lvl="0"/>
            <a:r>
              <a:rPr lang="en-US" dirty="0"/>
              <a:t>Would you or your family buy your product or service, if the business in question was unknown to you? </a:t>
            </a:r>
          </a:p>
          <a:p>
            <a:pPr lvl="0"/>
            <a:r>
              <a:rPr lang="en-US" dirty="0"/>
              <a:t>Indications of BETTER, can include: better product (state why), longer hours of operation, hospitality of staff, additional related services; ambiance, etc.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US" b="1" dirty="0"/>
              <a:t>IX – SALES &amp; MARKETING STRATEGY</a:t>
            </a:r>
            <a:endParaRPr lang="en-US" dirty="0"/>
          </a:p>
          <a:p>
            <a:r>
              <a:rPr lang="en-US" dirty="0"/>
              <a:t> (How do these strategies tie in to the Objectives and Keys to Success?)</a:t>
            </a:r>
          </a:p>
          <a:p>
            <a:pPr>
              <a:buNone/>
            </a:pPr>
            <a:r>
              <a:rPr lang="en-US" dirty="0"/>
              <a:t>     </a:t>
            </a:r>
            <a:r>
              <a:rPr lang="en-US" b="1" dirty="0"/>
              <a:t>[NOTE: IT DOESN’T MATTER HOW GOOD YOUR       PRODUCT/SERVICE IS,  IF NO ONE KNOWS ABOUT IT!]</a:t>
            </a:r>
            <a:endParaRPr lang="en-US" dirty="0"/>
          </a:p>
          <a:p>
            <a:endParaRPr lang="en-US" dirty="0"/>
          </a:p>
          <a:p>
            <a:pPr lvl="0"/>
            <a:r>
              <a:rPr lang="en-US" dirty="0"/>
              <a:t>Do you have a Brand (Logo)?</a:t>
            </a:r>
          </a:p>
          <a:p>
            <a:pPr lvl="0"/>
            <a:r>
              <a:rPr lang="en-US" dirty="0"/>
              <a:t>Do you have a website?</a:t>
            </a:r>
          </a:p>
          <a:p>
            <a:pPr lvl="0"/>
            <a:r>
              <a:rPr lang="en-US" dirty="0"/>
              <a:t>Do you have Social Media Advertising (</a:t>
            </a:r>
            <a:r>
              <a:rPr lang="en-US" dirty="0" err="1"/>
              <a:t>Facebook</a:t>
            </a:r>
            <a:r>
              <a:rPr lang="en-US" dirty="0"/>
              <a:t>, Twitter, Yelp?)</a:t>
            </a:r>
          </a:p>
          <a:p>
            <a:pPr lvl="0"/>
            <a:r>
              <a:rPr lang="en-US" dirty="0"/>
              <a:t>How do you advertise NEW products/services; events? Etc. (Newsletter/ Live presentations/Flyers?)</a:t>
            </a:r>
          </a:p>
          <a:p>
            <a:pPr>
              <a:buNone/>
            </a:pPr>
            <a:r>
              <a:rPr lang="en-US" dirty="0"/>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14400"/>
            <a:ext cx="8229600" cy="5211763"/>
          </a:xfrm>
        </p:spPr>
        <p:txBody>
          <a:bodyPr>
            <a:normAutofit fontScale="85000" lnSpcReduction="20000"/>
          </a:bodyPr>
          <a:lstStyle/>
          <a:p>
            <a:r>
              <a:rPr lang="en-US" b="1" dirty="0"/>
              <a:t>X – FUTURE</a:t>
            </a:r>
            <a:endParaRPr lang="en-US" dirty="0"/>
          </a:p>
          <a:p>
            <a:r>
              <a:rPr lang="en-US" b="1" dirty="0"/>
              <a:t>(Long term goals: How do you see your business 5 years from now?   How does this relate to the Industry?)</a:t>
            </a:r>
            <a:endParaRPr lang="en-US" dirty="0"/>
          </a:p>
          <a:p>
            <a:pPr>
              <a:buNone/>
            </a:pPr>
            <a:r>
              <a:rPr lang="en-US" b="1" dirty="0"/>
              <a:t> </a:t>
            </a:r>
            <a:endParaRPr lang="en-US" dirty="0"/>
          </a:p>
          <a:p>
            <a:pPr lvl="0"/>
            <a:r>
              <a:rPr lang="en-US" dirty="0"/>
              <a:t>Location: different location or second business/store?</a:t>
            </a:r>
          </a:p>
          <a:p>
            <a:pPr lvl="0"/>
            <a:r>
              <a:rPr lang="en-US" dirty="0"/>
              <a:t>Ownership (Investors?)</a:t>
            </a:r>
          </a:p>
          <a:p>
            <a:pPr lvl="0"/>
            <a:r>
              <a:rPr lang="en-US" dirty="0"/>
              <a:t>Family Involvement/Participation?</a:t>
            </a:r>
          </a:p>
          <a:p>
            <a:pPr lvl="0"/>
            <a:r>
              <a:rPr lang="en-US" dirty="0"/>
              <a:t>New Products/Services?</a:t>
            </a:r>
          </a:p>
          <a:p>
            <a:pPr lvl="0"/>
            <a:r>
              <a:rPr lang="en-US" dirty="0"/>
              <a:t>New Equipment?</a:t>
            </a:r>
          </a:p>
          <a:p>
            <a:pPr lvl="0"/>
            <a:r>
              <a:rPr lang="en-US" dirty="0"/>
              <a:t>More Business Knowledge?</a:t>
            </a:r>
          </a:p>
          <a:p>
            <a:pPr lvl="0"/>
            <a:r>
              <a:rPr lang="en-US" dirty="0"/>
              <a:t>Licenses/Permits/Certifications (</a:t>
            </a:r>
            <a:r>
              <a:rPr lang="en-US" dirty="0" err="1"/>
              <a:t>eg</a:t>
            </a:r>
            <a:r>
              <a:rPr lang="en-US" dirty="0"/>
              <a:t>. Liquor license or MWBE Certification?)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r>
              <a:rPr lang="en-US" b="1" dirty="0"/>
              <a:t>XI – FINANCIALS</a:t>
            </a:r>
            <a:endParaRPr lang="en-US" dirty="0"/>
          </a:p>
          <a:p>
            <a:pPr algn="ctr">
              <a:buNone/>
            </a:pPr>
            <a:r>
              <a:rPr lang="en-US" b="1" dirty="0"/>
              <a:t>(See Attachments)</a:t>
            </a:r>
            <a:endParaRPr lang="en-US" dirty="0"/>
          </a:p>
          <a:p>
            <a:pPr lvl="0"/>
            <a:r>
              <a:rPr lang="en-US" dirty="0"/>
              <a:t>Start-up Costs: Project Costs/Start up expenses/Monthly expenses;</a:t>
            </a:r>
          </a:p>
          <a:p>
            <a:pPr lvl="0"/>
            <a:r>
              <a:rPr lang="en-US" dirty="0"/>
              <a:t> Sales Projections: this is the company’s plan for future sales/growth.  Do it by the month, and then year, then 3-5 years. (Start by determining the average sales in a day).</a:t>
            </a:r>
          </a:p>
          <a:p>
            <a:pPr lvl="0"/>
            <a:r>
              <a:rPr lang="en-US" dirty="0"/>
              <a:t> Cash Flow: Profit and Loss Statements (Income and Expenses)</a:t>
            </a:r>
          </a:p>
          <a:p>
            <a:endParaRPr lang="en-US" dirty="0"/>
          </a:p>
          <a:p>
            <a:r>
              <a:rPr lang="en-US" b="1" dirty="0"/>
              <a:t>XII – ANY ADDITIONAL INFORMATION YOU WANT TO INCLUDE/ ATTACHMENTS</a:t>
            </a:r>
            <a:endParaRPr lang="en-US" dirty="0"/>
          </a:p>
          <a:p>
            <a:pPr>
              <a:buNone/>
            </a:pPr>
            <a:r>
              <a:rPr lang="en-US" b="1" dirty="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914400"/>
            <a:ext cx="8229600" cy="5211763"/>
          </a:xfrm>
        </p:spPr>
        <p:txBody>
          <a:bodyPr/>
          <a:lstStyle/>
          <a:p>
            <a:pPr>
              <a:buNone/>
            </a:pPr>
            <a:r>
              <a:rPr lang="en-US" dirty="0"/>
              <a:t>(THIS IS NOT)</a:t>
            </a:r>
          </a:p>
          <a:p>
            <a:pPr algn="ctr">
              <a:buNone/>
            </a:pPr>
            <a:endParaRPr lang="en-US" dirty="0"/>
          </a:p>
          <a:p>
            <a:pPr algn="ctr">
              <a:buNone/>
            </a:pPr>
            <a:endParaRPr lang="en-US" dirty="0"/>
          </a:p>
          <a:p>
            <a:pPr algn="ctr">
              <a:buNone/>
            </a:pPr>
            <a:r>
              <a:rPr lang="en-US" dirty="0"/>
              <a:t> THE END</a:t>
            </a:r>
          </a:p>
          <a:p>
            <a:pPr algn="ctr">
              <a:buNone/>
            </a:pPr>
            <a:endParaRPr lang="en-US" dirty="0"/>
          </a:p>
          <a:p>
            <a:pPr algn="ctr">
              <a:buNone/>
            </a:pPr>
            <a:endParaRPr lang="en-US" dirty="0"/>
          </a:p>
          <a:p>
            <a:pPr algn="ctr">
              <a:buNone/>
            </a:pPr>
            <a:endParaRPr lang="en-US" dirty="0"/>
          </a:p>
          <a:p>
            <a:pPr algn="ctr">
              <a:buNone/>
            </a:pPr>
            <a:r>
              <a:rPr lang="en-US" dirty="0"/>
              <a:t>(IT IS A NEW BEGINNING, FOR YOUR BUSINESS)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4419600"/>
          </a:xfrm>
        </p:spPr>
        <p:txBody>
          <a:bodyPr/>
          <a:lstStyle/>
          <a:p>
            <a:br>
              <a:rPr lang="en-US" dirty="0"/>
            </a:br>
            <a:endParaRPr lang="en-US" dirty="0"/>
          </a:p>
        </p:txBody>
      </p:sp>
      <p:sp>
        <p:nvSpPr>
          <p:cNvPr id="3" name="Content Placeholder 2"/>
          <p:cNvSpPr>
            <a:spLocks noGrp="1"/>
          </p:cNvSpPr>
          <p:nvPr>
            <p:ph idx="1"/>
          </p:nvPr>
        </p:nvSpPr>
        <p:spPr>
          <a:xfrm>
            <a:off x="457200" y="838200"/>
            <a:ext cx="8229600" cy="5287963"/>
          </a:xfrm>
        </p:spPr>
        <p:txBody>
          <a:bodyPr>
            <a:normAutofit fontScale="85000" lnSpcReduction="20000"/>
          </a:bodyPr>
          <a:lstStyle/>
          <a:p>
            <a:r>
              <a:rPr lang="en-US" dirty="0"/>
              <a:t>QUESTION 1. </a:t>
            </a:r>
          </a:p>
          <a:p>
            <a:pPr>
              <a:buNone/>
            </a:pPr>
            <a:r>
              <a:rPr lang="en-US" dirty="0"/>
              <a:t>     Is your business where you want it to be: financially (i.e. profits), sustainable, marketable and with a clear plan for expected growth?</a:t>
            </a:r>
          </a:p>
          <a:p>
            <a:pPr>
              <a:buNone/>
            </a:pPr>
            <a:r>
              <a:rPr lang="en-US" dirty="0"/>
              <a:t> </a:t>
            </a:r>
          </a:p>
          <a:p>
            <a:r>
              <a:rPr lang="en-US" dirty="0"/>
              <a:t>QUESTION 2. </a:t>
            </a:r>
          </a:p>
          <a:p>
            <a:pPr>
              <a:buNone/>
            </a:pPr>
            <a:r>
              <a:rPr lang="en-US" dirty="0"/>
              <a:t>     If yes to above, where do you expect to be in 5 years…and do you know how you will get there?</a:t>
            </a:r>
          </a:p>
          <a:p>
            <a:pPr>
              <a:buNone/>
            </a:pPr>
            <a:r>
              <a:rPr lang="en-US" dirty="0"/>
              <a:t> </a:t>
            </a:r>
          </a:p>
          <a:p>
            <a:r>
              <a:rPr lang="en-US" dirty="0"/>
              <a:t>QUESTION 3. </a:t>
            </a:r>
          </a:p>
          <a:p>
            <a:pPr>
              <a:buNone/>
            </a:pPr>
            <a:r>
              <a:rPr lang="en-US" dirty="0"/>
              <a:t>     If no to question #1, do you know how you will get your business to be profitable (i.e. in the immediate), sustainable (i.e. long range), to exhaust all marketing potential and to grow?</a:t>
            </a:r>
          </a:p>
        </p:txBody>
      </p:sp>
      <p:sp>
        <p:nvSpPr>
          <p:cNvPr id="4" name="Rectangle 3"/>
          <p:cNvSpPr/>
          <p:nvPr/>
        </p:nvSpPr>
        <p:spPr>
          <a:xfrm>
            <a:off x="838200" y="609600"/>
            <a:ext cx="7239000" cy="1754326"/>
          </a:xfrm>
          <a:prstGeom prst="rect">
            <a:avLst/>
          </a:prstGeom>
        </p:spPr>
        <p:txBody>
          <a:bodyPr wrap="square">
            <a:spAutoFit/>
          </a:bodyPr>
          <a:lstStyle/>
          <a:p>
            <a:pPr algn="ctr"/>
            <a:endParaRPr lang="en-US" sz="3600" b="1" dirty="0"/>
          </a:p>
          <a:p>
            <a:pPr algn="ctr"/>
            <a:endParaRPr lang="en-US" sz="3600" b="1" dirty="0"/>
          </a:p>
          <a:p>
            <a:pPr algn="ctr"/>
            <a:endParaRPr lang="en-US" sz="3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752600"/>
            <a:ext cx="8229600" cy="4373563"/>
          </a:xfrm>
        </p:spPr>
        <p:txBody>
          <a:bodyPr/>
          <a:lstStyle/>
          <a:p>
            <a:pPr>
              <a:buNone/>
            </a:pPr>
            <a:r>
              <a:rPr lang="en-US" b="1" dirty="0"/>
              <a:t>    A BUSINESS PLAN IS LIKE A ROAD MAP: IT TELLS YOU WHERE YOU ARE, WHERE YOU ARE GOING,  AND HOW TO GET THERE.  THE DIFFERENCE IS  THAT </a:t>
            </a:r>
            <a:r>
              <a:rPr lang="en-US" b="1" u="sng" dirty="0"/>
              <a:t>YOU</a:t>
            </a:r>
            <a:r>
              <a:rPr lang="en-US" b="1" dirty="0"/>
              <a:t> HAVE TO FILL IN THE GUIDEPOSTS!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r>
              <a:rPr lang="en-US" b="1" dirty="0"/>
              <a:t>BUSINESS PLANS ARE:</a:t>
            </a:r>
            <a:endParaRPr lang="en-US" dirty="0"/>
          </a:p>
          <a:p>
            <a:pPr lvl="0"/>
            <a:r>
              <a:rPr lang="en-US" b="1" dirty="0"/>
              <a:t> “Living” documents that grow with you, that can be edited (i.e. you add or delete information as your circumstances change or as you get additional information).</a:t>
            </a:r>
            <a:endParaRPr lang="en-US" dirty="0"/>
          </a:p>
          <a:p>
            <a:pPr lvl="0"/>
            <a:r>
              <a:rPr lang="en-US" b="1" dirty="0"/>
              <a:t> Necessary if you want to get a loan for your business, investors, or a lease for commercial space.  </a:t>
            </a:r>
            <a:endParaRPr lang="en-US" dirty="0"/>
          </a:p>
          <a:p>
            <a:pPr lvl="0"/>
            <a:r>
              <a:rPr lang="en-US" b="1" dirty="0"/>
              <a:t>Documents that indicate you are “serious” about owning and succeeding at your business, and indicate that you have thought about the potential challenges and how to overcome them.</a:t>
            </a:r>
            <a:endParaRPr lang="en-US" dirty="0"/>
          </a:p>
          <a:p>
            <a:pPr lvl="0"/>
            <a:r>
              <a:rPr lang="en-US" b="1" dirty="0"/>
              <a:t>Necessary to “keep you on track” in order to obtain your goals.</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800"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a:buNone/>
            </a:pPr>
            <a:r>
              <a:rPr lang="en-US" b="1" dirty="0"/>
              <a:t>A BUSINESS PLAN: Is a summary of everything about your business: </a:t>
            </a:r>
            <a:endParaRPr lang="en-US" dirty="0"/>
          </a:p>
          <a:p>
            <a:pPr lvl="0"/>
            <a:r>
              <a:rPr lang="en-US" b="1" dirty="0"/>
              <a:t>What is your product or service: description </a:t>
            </a:r>
            <a:endParaRPr lang="en-US" dirty="0"/>
          </a:p>
          <a:p>
            <a:pPr lvl="0"/>
            <a:r>
              <a:rPr lang="en-US" b="1" dirty="0"/>
              <a:t>What is your business’ legal status? </a:t>
            </a:r>
            <a:endParaRPr lang="en-US" dirty="0"/>
          </a:p>
          <a:p>
            <a:pPr lvl="0"/>
            <a:r>
              <a:rPr lang="en-US" b="1" dirty="0"/>
              <a:t>Why and when, was the business created?   </a:t>
            </a:r>
            <a:endParaRPr lang="en-US" dirty="0"/>
          </a:p>
          <a:p>
            <a:pPr lvl="0"/>
            <a:r>
              <a:rPr lang="en-US" b="1" dirty="0"/>
              <a:t>Who are you and your partners and what is your experience/background, with this type of product or service? </a:t>
            </a:r>
            <a:endParaRPr lang="en-US" dirty="0"/>
          </a:p>
          <a:p>
            <a:pPr lvl="0"/>
            <a:r>
              <a:rPr lang="en-US" b="1" dirty="0"/>
              <a:t>Why is your business better than the competition, </a:t>
            </a:r>
            <a:endParaRPr lang="en-US" dirty="0"/>
          </a:p>
          <a:p>
            <a:pPr lvl="0"/>
            <a:r>
              <a:rPr lang="en-US" b="1" dirty="0"/>
              <a:t>What is your measure of success? </a:t>
            </a:r>
            <a:endParaRPr lang="en-US" dirty="0"/>
          </a:p>
          <a:p>
            <a:pPr lvl="0"/>
            <a:r>
              <a:rPr lang="en-US" b="1" dirty="0"/>
              <a:t>What are your challenges and how are you going to overcome them? </a:t>
            </a:r>
            <a:endParaRPr lang="en-US" dirty="0"/>
          </a:p>
          <a:p>
            <a:pPr lvl="0"/>
            <a:r>
              <a:rPr lang="en-US" b="1" dirty="0"/>
              <a:t>What is your growth potential?</a:t>
            </a:r>
            <a:endParaRPr lang="en-US" dirty="0"/>
          </a:p>
          <a:p>
            <a:pPr lvl="0"/>
            <a:r>
              <a:rPr lang="en-US" b="1" dirty="0"/>
              <a:t>What are your start-up costs? (For a new business)</a:t>
            </a:r>
            <a:endParaRPr lang="en-US" dirty="0"/>
          </a:p>
          <a:p>
            <a:pPr lvl="0"/>
            <a:r>
              <a:rPr lang="en-US" b="1" dirty="0"/>
              <a:t>What is your cash flow?</a:t>
            </a:r>
            <a:endParaRPr lang="en-US" dirty="0"/>
          </a:p>
          <a:p>
            <a:pPr lvl="0"/>
            <a:r>
              <a:rPr lang="en-US" b="1" dirty="0"/>
              <a:t>What are your sales projections?</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r>
              <a:rPr lang="en-US" b="1" dirty="0"/>
              <a:t>HOW DO I BEGIN: </a:t>
            </a:r>
          </a:p>
          <a:p>
            <a:pPr algn="ctr">
              <a:buNone/>
            </a:pPr>
            <a:endParaRPr lang="en-US" dirty="0"/>
          </a:p>
          <a:p>
            <a:pPr>
              <a:buNone/>
            </a:pPr>
            <a:r>
              <a:rPr lang="en-US" b="1" dirty="0"/>
              <a:t>“ Start where you are, use what you have, do         what you can”                        </a:t>
            </a:r>
          </a:p>
          <a:p>
            <a:pPr>
              <a:buNone/>
            </a:pPr>
            <a:r>
              <a:rPr lang="en-US" b="1" dirty="0"/>
              <a:t>                                                    Arthur Ashe</a:t>
            </a:r>
            <a:endParaRPr lang="en-US" dirty="0"/>
          </a:p>
          <a:p>
            <a:pPr>
              <a:buNone/>
            </a:pPr>
            <a:r>
              <a:rPr lang="en-US" b="1" dirty="0"/>
              <a:t>  </a:t>
            </a:r>
            <a:r>
              <a:rPr lang="en-US" dirty="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66800"/>
            <a:ext cx="8229600" cy="5059363"/>
          </a:xfrm>
        </p:spPr>
        <p:txBody>
          <a:bodyPr>
            <a:normAutofit/>
          </a:bodyPr>
          <a:lstStyle/>
          <a:p>
            <a:pPr algn="ctr"/>
            <a:r>
              <a:rPr lang="en-US" b="1" dirty="0"/>
              <a:t>COMPONENTS OF A BUSINESS PLAN: </a:t>
            </a:r>
          </a:p>
          <a:p>
            <a:pPr>
              <a:buNone/>
            </a:pPr>
            <a:r>
              <a:rPr lang="en-US" b="1" dirty="0"/>
              <a:t>                                  </a:t>
            </a:r>
            <a:r>
              <a:rPr lang="en-US" sz="1400" b="1" dirty="0"/>
              <a:t>(</a:t>
            </a:r>
            <a:r>
              <a:rPr lang="en-US" sz="1500" b="1" dirty="0"/>
              <a:t>From: BusinessWise curriculum/course taught</a:t>
            </a:r>
          </a:p>
          <a:p>
            <a:pPr>
              <a:buNone/>
            </a:pPr>
            <a:r>
              <a:rPr lang="en-US" sz="1500" b="1" dirty="0"/>
              <a:t>                                                                              at Union Settlement’s Business Development Center</a:t>
            </a:r>
            <a:r>
              <a:rPr lang="en-US" sz="1400" b="1" dirty="0"/>
              <a:t>)</a:t>
            </a:r>
            <a:endParaRPr lang="en-US" sz="1500" dirty="0"/>
          </a:p>
          <a:p>
            <a:pPr>
              <a:buNone/>
            </a:pPr>
            <a:r>
              <a:rPr lang="en-US" b="1" dirty="0"/>
              <a:t>NOTE: </a:t>
            </a:r>
            <a:endParaRPr lang="en-US" dirty="0"/>
          </a:p>
          <a:p>
            <a:pPr>
              <a:buNone/>
            </a:pPr>
            <a:r>
              <a:rPr lang="en-US" b="1" dirty="0"/>
              <a:t>    Be kind to your reader: please make sure that you write in a big enough font; that you label your sections; that you use paragraphs; that you bold or capitalize, only as necessary; that you check your grammar and your spelling, and that you number your pages.</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a:t>I -</a:t>
            </a:r>
            <a:r>
              <a:rPr lang="en-US" dirty="0"/>
              <a:t>   </a:t>
            </a:r>
            <a:r>
              <a:rPr lang="en-US" b="1" dirty="0"/>
              <a:t>COVER SHEET – </a:t>
            </a:r>
            <a:endParaRPr lang="en-US" dirty="0"/>
          </a:p>
          <a:p>
            <a:pPr>
              <a:buNone/>
            </a:pPr>
            <a:r>
              <a:rPr lang="en-US" b="1" dirty="0"/>
              <a:t>Includes:</a:t>
            </a:r>
            <a:endParaRPr lang="en-US" dirty="0"/>
          </a:p>
          <a:p>
            <a:pPr lvl="0"/>
            <a:r>
              <a:rPr lang="en-US" dirty="0"/>
              <a:t>Business Name (note: Business Name should indicate what your business does: “Joe’s Pizza” is better than “Joe’s”)</a:t>
            </a:r>
          </a:p>
          <a:p>
            <a:pPr lvl="0"/>
            <a:r>
              <a:rPr lang="en-US" dirty="0"/>
              <a:t>Address</a:t>
            </a:r>
          </a:p>
          <a:p>
            <a:pPr lvl="0"/>
            <a:r>
              <a:rPr lang="en-US" dirty="0"/>
              <a:t>Telephone</a:t>
            </a:r>
          </a:p>
          <a:p>
            <a:pPr lvl="0"/>
            <a:r>
              <a:rPr lang="en-US" dirty="0"/>
              <a:t>Website (or other forms of social media contact for the business: </a:t>
            </a:r>
            <a:r>
              <a:rPr lang="en-US" dirty="0" err="1"/>
              <a:t>eg</a:t>
            </a:r>
            <a:r>
              <a:rPr lang="en-US" dirty="0"/>
              <a:t>. </a:t>
            </a:r>
            <a:r>
              <a:rPr lang="en-US" dirty="0" err="1"/>
              <a:t>Facebook</a:t>
            </a:r>
            <a:r>
              <a:rPr lang="en-US" dirty="0"/>
              <a:t> pg for the business, not your personal </a:t>
            </a:r>
            <a:r>
              <a:rPr lang="en-US" dirty="0" err="1"/>
              <a:t>Facebook</a:t>
            </a:r>
            <a:r>
              <a:rPr lang="en-US" dirty="0"/>
              <a:t> pg.)</a:t>
            </a:r>
          </a:p>
          <a:p>
            <a:pPr lvl="0"/>
            <a:r>
              <a:rPr lang="en-US" dirty="0"/>
              <a:t>Owner’s name</a:t>
            </a:r>
          </a:p>
          <a:p>
            <a:pPr lvl="0"/>
            <a:r>
              <a:rPr lang="en-US" dirty="0"/>
              <a:t>Date you are writing this / copy # : (</a:t>
            </a:r>
            <a:r>
              <a:rPr lang="en-US" dirty="0" err="1"/>
              <a:t>eg</a:t>
            </a:r>
            <a:r>
              <a:rPr lang="en-US" dirty="0"/>
              <a:t>. January, 2016 – copy 5) this will help you keep track of updates and who received which copy.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a:t> II – TABLE OF CONTENTS (</a:t>
            </a:r>
            <a:r>
              <a:rPr lang="en-US" b="1" u="sng" dirty="0"/>
              <a:t>TO BE WRITTEN WHEN BP IS COMPLETED</a:t>
            </a:r>
            <a:r>
              <a:rPr lang="en-US" b="1" dirty="0"/>
              <a:t>)</a:t>
            </a:r>
            <a:endParaRPr lang="en-US" dirty="0"/>
          </a:p>
          <a:p>
            <a:pPr>
              <a:buNone/>
            </a:pPr>
            <a:r>
              <a:rPr lang="en-US" b="1" dirty="0"/>
              <a:t>Includes:</a:t>
            </a:r>
            <a:endParaRPr lang="en-US" dirty="0"/>
          </a:p>
          <a:p>
            <a:pPr lvl="0"/>
            <a:r>
              <a:rPr lang="en-US" dirty="0"/>
              <a:t>Headings </a:t>
            </a:r>
          </a:p>
          <a:p>
            <a:pPr lvl="0"/>
            <a:r>
              <a:rPr lang="en-US" dirty="0"/>
              <a:t>Page Numbers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1710</Words>
  <Application>Microsoft Office PowerPoint</Application>
  <PresentationFormat>On-screen Show (4:3)</PresentationFormat>
  <Paragraphs>141</Paragraphs>
  <Slides>19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HOW TO WRITE A BUSINESS PLAN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 BUSINESS PLAN   … GETTING STARTED …</dc:title>
  <dc:creator>Smdeleon</dc:creator>
  <cp:lastModifiedBy>JACQUELINE ALEMAN</cp:lastModifiedBy>
  <cp:revision>33</cp:revision>
  <cp:lastPrinted>2019-02-14T19:23:34Z</cp:lastPrinted>
  <dcterms:created xsi:type="dcterms:W3CDTF">2018-02-22T19:14:15Z</dcterms:created>
  <dcterms:modified xsi:type="dcterms:W3CDTF">2025-08-06T17:05:36Z</dcterms:modified>
</cp:coreProperties>
</file>